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85" r:id="rId3"/>
    <p:sldId id="257" r:id="rId4"/>
    <p:sldId id="258" r:id="rId5"/>
    <p:sldId id="259" r:id="rId6"/>
    <p:sldId id="260" r:id="rId7"/>
    <p:sldId id="270" r:id="rId8"/>
    <p:sldId id="261" r:id="rId9"/>
    <p:sldId id="267" r:id="rId10"/>
    <p:sldId id="262" r:id="rId11"/>
    <p:sldId id="268" r:id="rId12"/>
    <p:sldId id="263" r:id="rId13"/>
    <p:sldId id="265" r:id="rId14"/>
    <p:sldId id="269" r:id="rId15"/>
    <p:sldId id="272" r:id="rId16"/>
    <p:sldId id="273" r:id="rId17"/>
    <p:sldId id="274" r:id="rId18"/>
    <p:sldId id="271" r:id="rId19"/>
    <p:sldId id="275" r:id="rId20"/>
    <p:sldId id="266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5143500" type="screen16x9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9394A"/>
    <a:srgbClr val="474747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59" autoAdjust="0"/>
    <p:restoredTop sz="65545"/>
  </p:normalViewPr>
  <p:slideViewPr>
    <p:cSldViewPr>
      <p:cViewPr varScale="1">
        <p:scale>
          <a:sx n="91" d="100"/>
          <a:sy n="91" d="100"/>
        </p:scale>
        <p:origin x="162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buFont typeface="Arial" pitchFamily="34" charset="0"/>
              <a:buNone/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9B9E5593-D26D-4F57-9B14-3FE3036E209D}" type="datetime1">
              <a:rPr lang="zh-CN" altLang="en-US"/>
              <a:t>2017/11/28</a:t>
            </a:fld>
            <a:endParaRPr lang="zh-CN" altLang="en-US" sz="1200"/>
          </a:p>
        </p:txBody>
      </p:sp>
      <p:sp>
        <p:nvSpPr>
          <p:cNvPr id="2052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</p:sp>
      <p:sp>
        <p:nvSpPr>
          <p:cNvPr id="5125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defTabSz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spcBef>
                <a:spcPct val="30000"/>
              </a:spcBef>
              <a:defRPr/>
            </a:pPr>
            <a:r>
              <a:rPr lang="zh-CN" altLang="zh-CN" sz="1200" smtClean="0">
                <a:latin typeface="Arial" pitchFamily="34" charset="0"/>
              </a:rPr>
              <a:t>单击此处编辑母版文本样式</a:t>
            </a:r>
          </a:p>
          <a:p>
            <a:pPr>
              <a:spcBef>
                <a:spcPct val="30000"/>
              </a:spcBef>
              <a:defRPr/>
            </a:pPr>
            <a:r>
              <a:rPr lang="zh-CN" altLang="zh-CN" sz="1200" smtClean="0">
                <a:latin typeface="Arial" pitchFamily="34" charset="0"/>
              </a:rPr>
              <a:t>第二级</a:t>
            </a:r>
          </a:p>
          <a:p>
            <a:pPr>
              <a:spcBef>
                <a:spcPct val="30000"/>
              </a:spcBef>
              <a:defRPr/>
            </a:pPr>
            <a:r>
              <a:rPr lang="zh-CN" altLang="zh-CN" sz="1200" smtClean="0">
                <a:latin typeface="Arial" pitchFamily="34" charset="0"/>
              </a:rPr>
              <a:t>第三级</a:t>
            </a:r>
          </a:p>
          <a:p>
            <a:pPr>
              <a:spcBef>
                <a:spcPct val="30000"/>
              </a:spcBef>
              <a:defRPr/>
            </a:pPr>
            <a:r>
              <a:rPr lang="zh-CN" altLang="zh-CN" sz="1200" smtClean="0">
                <a:latin typeface="Arial" pitchFamily="34" charset="0"/>
              </a:rPr>
              <a:t>第四级</a:t>
            </a:r>
          </a:p>
          <a:p>
            <a:pPr>
              <a:spcBef>
                <a:spcPct val="30000"/>
              </a:spcBef>
              <a:defRPr/>
            </a:pPr>
            <a:r>
              <a:rPr lang="zh-CN" altLang="zh-CN" sz="1200" smtClean="0">
                <a:latin typeface="Arial" pitchFamily="34" charset="0"/>
              </a:rPr>
              <a:t>第五级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buFont typeface="Arial" pitchFamily="34" charset="0"/>
              <a:buNone/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itchFamily="34" charset="0"/>
              <a:buNone/>
              <a:defRPr smtClean="0"/>
            </a:lvl1pPr>
          </a:lstStyle>
          <a:p>
            <a:pPr>
              <a:defRPr/>
            </a:pPr>
            <a:fld id="{DB83DD12-4F9C-454D-B86F-B68E455FB2F6}" type="slidenum">
              <a:rPr lang="zh-CN" altLang="en-US"/>
              <a:t>‹#›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81516970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Relationship Id="rId3" Type="http://schemas.openxmlformats.org/officeDocument/2006/relationships/hyperlink" Target="http://link.zhihu.com/?target=https://github.com/stubbornella/oocss/wiki" TargetMode="Externa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Relationship Id="rId3" Type="http://schemas.openxmlformats.org/officeDocument/2006/relationships/hyperlink" Target="http://link.zhihu.com/?target=https://smacss.com/" TargetMode="Externa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Relationship Id="rId3" Type="http://schemas.openxmlformats.org/officeDocument/2006/relationships/hyperlink" Target="http://link.zhihu.com/?target=https://www.smashingmagazine.com/2013/10/challenging-css-best-practices-atomic-approach/" TargetMode="Externa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Relationship Id="rId3" Type="http://schemas.openxmlformats.org/officeDocument/2006/relationships/hyperlink" Target="http://link.zhihu.com/?target=https://www.smashingmagazine.com/2013/10/challenging-css-best-practices-atomic-approach/" TargetMode="Externa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Relationship Id="rId3" Type="http://schemas.openxmlformats.org/officeDocument/2006/relationships/hyperlink" Target="http://link.zhihu.com/?target=https://www.smashingmagazine.com/2013/10/challenging-css-best-practices-atomic-approach/" TargetMode="Externa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实际上来说模块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2017/11/28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473306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CMD </a:t>
            </a:r>
            <a:r>
              <a:rPr lang="zh-CN" altLang="en-US" dirty="0" smtClean="0"/>
              <a:t>全称是 </a:t>
            </a:r>
            <a:r>
              <a:rPr lang="en-US" altLang="zh-CN" dirty="0" smtClean="0"/>
              <a:t>common module</a:t>
            </a:r>
            <a:r>
              <a:rPr lang="en-US" altLang="zh-CN" baseline="0" dirty="0" smtClean="0"/>
              <a:t> definition</a:t>
            </a:r>
          </a:p>
          <a:p>
            <a:r>
              <a:rPr lang="en-US" altLang="zh-CN" baseline="0" dirty="0" smtClean="0"/>
              <a:t>2</a:t>
            </a:r>
            <a:r>
              <a:rPr lang="zh-CN" altLang="en-US" baseline="0" dirty="0" smtClean="0"/>
              <a:t>、在</a:t>
            </a:r>
            <a:r>
              <a:rPr lang="en-US" altLang="zh-CN" baseline="0" dirty="0" smtClean="0"/>
              <a:t>CMD</a:t>
            </a:r>
            <a:r>
              <a:rPr lang="zh-CN" altLang="en-US" baseline="0" dirty="0" smtClean="0"/>
              <a:t> 规范中，一个文件为一个模块</a:t>
            </a:r>
          </a:p>
          <a:p>
            <a:r>
              <a:rPr lang="en-US" altLang="zh-CN" baseline="0" dirty="0" smtClean="0"/>
              <a:t>3</a:t>
            </a:r>
            <a:r>
              <a:rPr lang="zh-CN" altLang="en-US" baseline="0" dirty="0" smtClean="0"/>
              <a:t>、也同样是通过</a:t>
            </a:r>
            <a:r>
              <a:rPr lang="en-US" altLang="zh-CN" baseline="0" dirty="0" smtClean="0"/>
              <a:t>define</a:t>
            </a:r>
            <a:r>
              <a:rPr lang="zh-CN" altLang="en-US" baseline="0" dirty="0" smtClean="0"/>
              <a:t> 和 </a:t>
            </a:r>
            <a:r>
              <a:rPr lang="en-US" altLang="zh-CN" baseline="0" dirty="0" smtClean="0"/>
              <a:t>require </a:t>
            </a:r>
            <a:r>
              <a:rPr lang="zh-CN" altLang="en-US" baseline="0" dirty="0" smtClean="0"/>
              <a:t>来定义和加载一个模块</a:t>
            </a:r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、代表作是 </a:t>
            </a:r>
            <a:r>
              <a:rPr lang="en-US" altLang="zh-CN" dirty="0" err="1" smtClean="0"/>
              <a:t>seajs</a:t>
            </a:r>
            <a:endParaRPr lang="zh-CN" altLang="en-US" dirty="0" smtClean="0"/>
          </a:p>
          <a:p>
            <a:r>
              <a:rPr lang="en-US" altLang="zh-CN" dirty="0" smtClean="0"/>
              <a:t>5</a:t>
            </a:r>
            <a:r>
              <a:rPr lang="zh-CN" altLang="en-US" dirty="0" smtClean="0"/>
              <a:t>、宗旨是尽可能的懒执行</a:t>
            </a:r>
          </a:p>
          <a:p>
            <a:r>
              <a:rPr lang="en-US" altLang="zh-CN" dirty="0" smtClean="0"/>
              <a:t>6</a:t>
            </a:r>
            <a:r>
              <a:rPr lang="zh-CN" altLang="en-US" dirty="0" smtClean="0"/>
              <a:t>、规范的地址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2017/11/28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10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86109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2017/11/28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11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576099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2017/11/28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12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9868881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2017/11/28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13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1391739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2017/11/28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14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267517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2017/11/28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15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75091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2017/11/28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16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061508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2017/11/28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17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5744388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好像一下子接触这么多规范，可能从来没有接触过的同学有点懵，我应该记住哪一个？哪一个才是未来？以后编程这么用？我们就来看看</a:t>
            </a:r>
            <a:r>
              <a:rPr lang="en-US" altLang="zh-CN" dirty="0" err="1" smtClean="0"/>
              <a:t>webapck</a:t>
            </a:r>
            <a:r>
              <a:rPr lang="zh-CN" altLang="en-US" dirty="0" smtClean="0"/>
              <a:t> 的支持情况。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2017/11/28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18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8824349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尽管之前我们有遇到过这么多类型的模块化规范，但是在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 中推荐使用的是</a:t>
            </a:r>
            <a:r>
              <a:rPr lang="en-US" altLang="zh-CN" dirty="0" smtClean="0"/>
              <a:t>ES6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module</a:t>
            </a:r>
            <a:r>
              <a:rPr lang="zh-CN" altLang="en-US" dirty="0" smtClean="0"/>
              <a:t>，所以在如今的开发过程中，我们可以选择</a:t>
            </a:r>
            <a:r>
              <a:rPr lang="en-US" altLang="zh-CN" dirty="0" smtClean="0"/>
              <a:t>ES6</a:t>
            </a:r>
            <a:r>
              <a:rPr lang="zh-CN" altLang="en-US" baseline="0" dirty="0" smtClean="0"/>
              <a:t> 模块规范深入了解掌握，就可以满足我们的使用。由于</a:t>
            </a:r>
            <a:r>
              <a:rPr lang="en-US" altLang="zh-CN" baseline="0" dirty="0" err="1" smtClean="0"/>
              <a:t>webpack</a:t>
            </a:r>
            <a:r>
              <a:rPr lang="zh-CN" altLang="en-US" baseline="0" dirty="0" smtClean="0"/>
              <a:t> 基于 </a:t>
            </a:r>
            <a:r>
              <a:rPr lang="en-US" altLang="zh-CN" baseline="0" dirty="0" err="1" smtClean="0"/>
              <a:t>nodejs</a:t>
            </a:r>
            <a:r>
              <a:rPr lang="zh-CN" altLang="en-US" baseline="0" dirty="0" smtClean="0"/>
              <a:t> 的工具，在 </a:t>
            </a:r>
            <a:r>
              <a:rPr lang="en-US" altLang="zh-CN" baseline="0" dirty="0" err="1" smtClean="0"/>
              <a:t>nodejs</a:t>
            </a:r>
            <a:r>
              <a:rPr lang="zh-CN" altLang="en-US" baseline="0" dirty="0" smtClean="0"/>
              <a:t> 中是采用的模块化规范是 </a:t>
            </a:r>
            <a:r>
              <a:rPr lang="en-US" altLang="zh-CN" baseline="0" dirty="0" err="1" smtClean="0"/>
              <a:t>CommonJS</a:t>
            </a:r>
            <a:r>
              <a:rPr lang="zh-CN" altLang="en-US" baseline="0" dirty="0" smtClean="0"/>
              <a:t> ，所以我们除去</a:t>
            </a:r>
            <a:r>
              <a:rPr lang="en-US" altLang="zh-CN" baseline="0" dirty="0" smtClean="0"/>
              <a:t>ES6</a:t>
            </a:r>
            <a:r>
              <a:rPr lang="zh-CN" altLang="en-US" baseline="0" dirty="0" smtClean="0"/>
              <a:t> 外再掌握 </a:t>
            </a:r>
            <a:r>
              <a:rPr lang="en-US" altLang="zh-CN" baseline="0" dirty="0" err="1" smtClean="0"/>
              <a:t>CommonJS</a:t>
            </a:r>
            <a:r>
              <a:rPr lang="zh-CN" altLang="en-US" baseline="0" dirty="0" smtClean="0"/>
              <a:t> 就可以了。所以老师推荐的是掌握 </a:t>
            </a:r>
            <a:r>
              <a:rPr lang="en-US" altLang="zh-CN" baseline="0" dirty="0" err="1" smtClean="0"/>
              <a:t>Commonjs</a:t>
            </a:r>
            <a:r>
              <a:rPr lang="zh-CN" altLang="en-US" baseline="0" dirty="0" smtClean="0"/>
              <a:t> 和 </a:t>
            </a:r>
            <a:r>
              <a:rPr lang="en-US" altLang="zh-CN" baseline="0" dirty="0" smtClean="0"/>
              <a:t>ES6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modules</a:t>
            </a:r>
            <a:r>
              <a:rPr lang="zh-CN" altLang="en-US" baseline="0" dirty="0" smtClean="0"/>
              <a:t>，而对于</a:t>
            </a:r>
            <a:r>
              <a:rPr lang="en-US" altLang="zh-CN" baseline="0" dirty="0" smtClean="0"/>
              <a:t>AMD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&amp;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CMD</a:t>
            </a:r>
            <a:r>
              <a:rPr lang="zh-CN" altLang="en-US" baseline="0" dirty="0" smtClean="0"/>
              <a:t> 大家了解就可以了。</a:t>
            </a:r>
            <a:endParaRPr lang="zh-CN" alt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2017/11/28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19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739612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实际上来说模块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2017/11/28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3255132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SMACSS</a:t>
            </a:r>
            <a:endParaRPr lang="zh-CN" altLang="en-US" sz="1200" b="1" i="0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Atomic CSS</a:t>
            </a:r>
          </a:p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MCSS</a:t>
            </a:r>
          </a:p>
          <a:p>
            <a:endParaRPr lang="en-US" sz="1200" b="1" i="0" kern="1200" dirty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2017/11/28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20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272618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  <a:hlinkClick r:id="rId3"/>
              </a:rPr>
              <a:t>OOCSS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object-oriented CSS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的缩写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.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主要有两个意思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: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结构和设计分离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容器和内容分离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使用这种结构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开发人员获得可以在不同地方使用的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CSS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类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通常这时候总是会有两个消息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(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一个好消息和一个不好的消息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):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好消息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: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通过复用来减少代码量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(DRY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原则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)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不好的消息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: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维护非常困难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(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复杂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).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当你修改某一个具体的元素的样式的时候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大部分情况下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除了修改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CSS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本身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(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因为多数的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CSS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类是通用的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),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你还不得不添加更多的标记类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(markup).</a:t>
            </a:r>
          </a:p>
          <a:p>
            <a:endParaRPr lang="en-US" sz="1200" b="1" i="0" kern="1200" dirty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2017/11/28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21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1048581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  <a:hlinkClick r:id="rId3"/>
              </a:rPr>
              <a:t>SMACSS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是可扩展和模块化结构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CSS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的简称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.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该方法的主要目标是减少代码量并简化代码维护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.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Jonathan Snook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把它归纳为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个部分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:</a:t>
            </a:r>
          </a:p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基本规则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(Base rules)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: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这些是网站的主要元素的样式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body, input, button,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ul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ol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.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在这一步中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我们主要使用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HTML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标签和属性选择器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在特殊情况下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使用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CSS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类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(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: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如果您有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JavaScript-Style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选择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);</a:t>
            </a:r>
          </a:p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布局规则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(Layout rules)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: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主要是些全局元素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顶部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页脚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边栏等模块的大小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. Jonathan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建议使用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ID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选择器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因为这些模块不太可能在同一个页面上出现多次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.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然而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本文作者认为这是个很不好的习惯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(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每当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ID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出现在样式文中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感觉世界顿时变得灰暗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有一股莫名的哀伤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).</a:t>
            </a:r>
          </a:p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模块规则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(Modules rules)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: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模块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(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类似于卡片布局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可以在一个页面中使用多次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.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对于模块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CSS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类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不建议使用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ID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tag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选择器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(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这是为了方便重用以及上下文独立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).</a:t>
            </a:r>
          </a:p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状态规则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(State rules)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: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在这一步中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规定了模块的各种状态以及网站的基础部分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.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这是唯一允许使用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"!important"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的地方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.</a:t>
            </a:r>
          </a:p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主题规则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(Theme rules)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: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设计您可能需要更换的样式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.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2017/11/28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22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1365643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  <a:hlinkClick r:id="rId3"/>
              </a:rPr>
              <a:t>Atomic CSS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CSS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架构的一种方法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它的好处是写出基于视觉功能的小的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单用途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CSS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类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使用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Atomic CSS,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为每个可重用的属性创建单独的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CSS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类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.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例如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margin-top: 1px;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就可以创建一个类似于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mt-1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CSS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类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或者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width: 200px;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对应的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CSS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类为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w-200.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这种样式允许您通过重用声明来最大程度地减少您的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CSS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代码数量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并且也能很轻松的更改模块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例如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更改以技术任务时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然而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这种方法有很大的缺点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: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CSS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类名是属性名称的描述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而不是元素的自然语义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.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这种想象很容易使人在开发过程中变得迷茫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.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开发本身也十分容易复杂化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直接在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HTML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中进行显示设置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.</a:t>
            </a:r>
          </a:p>
          <a:p>
            <a:endParaRPr lang="en-US" sz="1200" b="1" i="0" kern="1200" dirty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2017/11/28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23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9608694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  <a:hlinkClick r:id="rId3"/>
              </a:rPr>
              <a:t>Atomic CSS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CSS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架构的一种方法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它的好处是写出基于视觉功能的小的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单用途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CSS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类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使用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Atomic CSS,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为每个可重用的属性创建单独的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CSS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类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.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例如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margin-top: 1px;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就可以创建一个类似于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mt-1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CSS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类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或者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width: 200px;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对应的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CSS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类为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w-200.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这种样式允许您通过重用声明来最大程度地减少您的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CSS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代码数量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并且也能很轻松的更改模块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例如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更改以技术任务时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然而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这种方法有很大的缺点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: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CSS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类名是属性名称的描述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而不是元素的自然语义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.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这种想象很容易使人在开发过程中变得迷茫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.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开发本身也十分容易复杂化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直接在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HTML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中进行显示设置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.</a:t>
            </a:r>
          </a:p>
          <a:p>
            <a:endParaRPr lang="en-US" sz="1200" b="1" i="0" kern="1200" dirty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2017/11/28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24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891505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  <a:hlinkClick r:id="rId3"/>
              </a:rPr>
              <a:t>Atomic CSS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CSS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架构的一种方法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它的好处是写出基于视觉功能的小的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单用途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CSS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类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使用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Atomic CSS,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为每个可重用的属性创建单独的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CSS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类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.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例如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margin-top: 1px;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就可以创建一个类似于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mt-1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CSS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类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或者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width: 200px;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对应的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CSS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类为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w-200.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这种样式允许您通过重用声明来最大程度地减少您的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CSS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代码数量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并且也能很轻松的更改模块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例如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更改以技术任务时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然而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这种方法有很大的缺点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: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CSS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类名是属性名称的描述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而不是元素的自然语义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.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这种想象很容易使人在开发过程中变得迷茫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.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开发本身也十分容易复杂化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直接在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HTML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中进行显示设置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.</a:t>
            </a:r>
          </a:p>
          <a:p>
            <a:endParaRPr lang="en-US" sz="1200" b="1" i="0" kern="1200" dirty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2017/11/28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25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2494627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sz="1200" b="1" i="0" kern="1200" dirty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2017/11/28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26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8780886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sz="1200" b="1" i="0" kern="1200" dirty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2017/11/28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27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000402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sz="1200" b="1" i="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Webpack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中使用</a:t>
            </a:r>
            <a:r>
              <a:rPr lang="en-US" altLang="zh-CN" sz="1200" b="1" i="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css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modules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非常简单是需要通过使用</a:t>
            </a:r>
            <a:r>
              <a:rPr lang="en-US" altLang="zh-CN" sz="1200" b="1" i="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css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-loader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开启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module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</a:t>
            </a:r>
            <a:r>
              <a:rPr lang="zh-CN" altLang="en-US" sz="1200" b="1" i="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这个参数就可以了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2017/11/28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28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271816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sz="1200" b="1" i="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Webpack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中使用</a:t>
            </a:r>
            <a:r>
              <a:rPr lang="en-US" altLang="zh-CN" sz="1200" b="1" i="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css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modules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非常简单是需要通过使用</a:t>
            </a:r>
            <a:r>
              <a:rPr lang="en-US" altLang="zh-CN" sz="1200" b="1" i="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css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-loader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开启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module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</a:t>
            </a:r>
            <a:r>
              <a:rPr lang="zh-CN" altLang="en-US" sz="1200" b="1" i="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这个参数就可以了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2017/11/28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29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912429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在很多年前，命名空间是考量一个人代码是否入门的一个基础问题，后来我们有了专门的前端模块化规范，从触角伸向服务端的 </a:t>
            </a:r>
            <a:r>
              <a:rPr lang="en-US" altLang="zh-CN" dirty="0" err="1" smtClean="0"/>
              <a:t>nodejs</a:t>
            </a:r>
            <a:r>
              <a:rPr lang="zh-CN" altLang="en-US" dirty="0" smtClean="0"/>
              <a:t> 开始，我们有了</a:t>
            </a:r>
            <a:r>
              <a:rPr lang="en-US" altLang="zh-CN" dirty="0" err="1" smtClean="0"/>
              <a:t>commonjs</a:t>
            </a:r>
            <a:r>
              <a:rPr lang="zh-CN" altLang="en-US" dirty="0" smtClean="0"/>
              <a:t> 规范，然后我们的社区为了在浏览器端也开始使用模块化方案，就开始有了 </a:t>
            </a:r>
            <a:r>
              <a:rPr lang="en-US" altLang="zh-CN" dirty="0" smtClean="0"/>
              <a:t>AMD,</a:t>
            </a:r>
            <a:r>
              <a:rPr lang="zh-CN" altLang="en-US" dirty="0" smtClean="0"/>
              <a:t> 国内由我们的淘宝的玉伯的</a:t>
            </a:r>
            <a:r>
              <a:rPr lang="en-US" altLang="zh-CN" dirty="0" err="1" smtClean="0"/>
              <a:t>seajs</a:t>
            </a:r>
            <a:r>
              <a:rPr lang="zh-CN" altLang="en-US" dirty="0" smtClean="0"/>
              <a:t> 提出了 </a:t>
            </a:r>
            <a:r>
              <a:rPr lang="en-US" altLang="zh-CN" dirty="0" smtClean="0"/>
              <a:t>CMD</a:t>
            </a:r>
            <a:r>
              <a:rPr lang="zh-CN" altLang="en-US" dirty="0" smtClean="0"/>
              <a:t> 规范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2017/11/28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371643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YUI</a:t>
            </a:r>
            <a:r>
              <a:rPr lang="zh-CN" altLang="en-US" dirty="0" smtClean="0"/>
              <a:t> </a:t>
            </a:r>
            <a:r>
              <a:rPr lang="en-US" altLang="zh-CN" dirty="0" smtClean="0"/>
              <a:t>2</a:t>
            </a:r>
            <a:r>
              <a:rPr lang="zh-CN" altLang="en-US" dirty="0" smtClean="0"/>
              <a:t> 中大量使用了命名空间，在还没有模块化的世界里，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通过命名空间，能极大缓解冲突。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2017/11/28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386881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YUI3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通过沙箱机制，解决了命名空间带来的问题。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2017/11/28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175212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1.0</a:t>
            </a:r>
            <a:r>
              <a:rPr lang="zh-CN" altLang="en-US" dirty="0" smtClean="0"/>
              <a:t> 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 </a:t>
            </a:r>
            <a:r>
              <a:rPr lang="en-US" altLang="zh-CN" dirty="0" smtClean="0"/>
              <a:t>1.1.1</a:t>
            </a:r>
            <a:endParaRPr lang="zh-CN" altLang="en-US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、一个文件为一个模块</a:t>
            </a:r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、模块内的变量不能被访问到，只能通过</a:t>
            </a:r>
            <a:r>
              <a:rPr lang="en-US" altLang="zh-CN" dirty="0" smtClean="0"/>
              <a:t>exports</a:t>
            </a:r>
            <a:r>
              <a:rPr lang="zh-CN" altLang="en-US" dirty="0" smtClean="0"/>
              <a:t>方法暴露出的接口才能被外界访问到</a:t>
            </a:r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、通过</a:t>
            </a:r>
            <a:r>
              <a:rPr lang="en-US" altLang="zh-CN" dirty="0" smtClean="0"/>
              <a:t>require</a:t>
            </a:r>
            <a:r>
              <a:rPr lang="zh-CN" altLang="en-US" dirty="0" smtClean="0"/>
              <a:t> 同步加载模块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2017/11/28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797696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1.0</a:t>
            </a:r>
            <a:r>
              <a:rPr lang="zh-CN" altLang="en-US" dirty="0" smtClean="0"/>
              <a:t> 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 </a:t>
            </a:r>
            <a:r>
              <a:rPr lang="en-US" altLang="zh-CN" dirty="0" smtClean="0"/>
              <a:t>1.1.1</a:t>
            </a:r>
            <a:endParaRPr lang="zh-CN" altLang="en-US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、一个文件为一个模块</a:t>
            </a:r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、模块内的变量不能被访问到，只能通过</a:t>
            </a:r>
            <a:r>
              <a:rPr lang="en-US" altLang="zh-CN" dirty="0" smtClean="0"/>
              <a:t>exports</a:t>
            </a:r>
            <a:r>
              <a:rPr lang="zh-CN" altLang="en-US" dirty="0" smtClean="0"/>
              <a:t>方法暴露出的接口才能被外界访问到</a:t>
            </a:r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、通过</a:t>
            </a:r>
            <a:r>
              <a:rPr lang="en-US" altLang="zh-CN" dirty="0" smtClean="0"/>
              <a:t>require</a:t>
            </a:r>
            <a:r>
              <a:rPr lang="zh-CN" altLang="en-US" dirty="0" smtClean="0"/>
              <a:t> 同步加载模块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2017/11/28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507066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为了使得浏览器和 </a:t>
            </a:r>
            <a:r>
              <a:rPr lang="en-US" altLang="zh-CN" dirty="0" err="1" smtClean="0"/>
              <a:t>nodejs</a:t>
            </a:r>
            <a:r>
              <a:rPr lang="zh-CN" altLang="en-US" dirty="0" smtClean="0"/>
              <a:t> 一样具有模块化开发的特点，社区发明了</a:t>
            </a:r>
            <a:r>
              <a:rPr lang="en-US" altLang="zh-CN" dirty="0" smtClean="0"/>
              <a:t>AMD</a:t>
            </a:r>
            <a:r>
              <a:rPr lang="zh-CN" altLang="en-US" baseline="0" dirty="0" smtClean="0"/>
              <a:t> 规范，也就是</a:t>
            </a:r>
            <a:r>
              <a:rPr lang="en-US" altLang="zh-CN" baseline="0" dirty="0" err="1" smtClean="0"/>
              <a:t>Async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Module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Definition</a:t>
            </a:r>
            <a:r>
              <a:rPr lang="zh-CN" altLang="en-US" baseline="0" dirty="0" smtClean="0"/>
              <a:t>，在</a:t>
            </a:r>
            <a:r>
              <a:rPr lang="en-US" altLang="zh-CN" baseline="0" dirty="0" err="1" smtClean="0"/>
              <a:t>Commonjs</a:t>
            </a:r>
            <a:r>
              <a:rPr lang="zh-CN" altLang="en-US" baseline="0" dirty="0" smtClean="0"/>
              <a:t> 中，所有的模块是同步加载，服务端由于都是本地文件可以承受这样的一个加载开销，而我们的浏览器端呢？如果要求用户来承担这一个同步加载所有模块的开销，一定会影响到用户的浏览网页的速度。</a:t>
            </a:r>
            <a:r>
              <a:rPr lang="en-US" altLang="zh-CN" baseline="0" dirty="0" smtClean="0"/>
              <a:t>AMD</a:t>
            </a:r>
            <a:r>
              <a:rPr lang="zh-CN" altLang="en-US" baseline="0" dirty="0" smtClean="0"/>
              <a:t> 正是为了解决这一点而生。</a:t>
            </a:r>
          </a:p>
          <a:p>
            <a:endParaRPr lang="zh-CN" alt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2017/11/28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931676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第一幅图是</a:t>
            </a:r>
            <a:r>
              <a:rPr lang="en-US" altLang="zh-CN" dirty="0" smtClean="0"/>
              <a:t>AMD</a:t>
            </a:r>
            <a:r>
              <a:rPr lang="zh-CN" altLang="en-US" dirty="0" smtClean="0"/>
              <a:t> 规范中的定义一个模块，分别有三个参数，</a:t>
            </a:r>
          </a:p>
          <a:p>
            <a:r>
              <a:rPr lang="zh-CN" altLang="en-US" dirty="0" smtClean="0"/>
              <a:t>第一个参数是模块名称，第二个是模块依赖，第三个是工厂函数。</a:t>
            </a:r>
          </a:p>
          <a:p>
            <a:r>
              <a:rPr lang="zh-CN" altLang="en-US" dirty="0" smtClean="0"/>
              <a:t>第一个和第二个参数都可以省略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第二幅图是一个匿名模块的定义，省略第一个参数名，图中依赖了</a:t>
            </a:r>
            <a:r>
              <a:rPr lang="en-US" altLang="zh-CN" dirty="0" err="1" smtClean="0"/>
              <a:t>abcdef</a:t>
            </a:r>
            <a:r>
              <a:rPr lang="zh-CN" altLang="en-US" dirty="0" smtClean="0"/>
              <a:t> </a:t>
            </a:r>
            <a:r>
              <a:rPr lang="en-US" altLang="zh-CN" dirty="0" smtClean="0"/>
              <a:t>6</a:t>
            </a:r>
            <a:r>
              <a:rPr lang="zh-CN" altLang="en-US" dirty="0" smtClean="0"/>
              <a:t>个模块，在</a:t>
            </a:r>
            <a:r>
              <a:rPr lang="en-US" altLang="zh-CN" dirty="0" smtClean="0"/>
              <a:t>AMD</a:t>
            </a:r>
            <a:r>
              <a:rPr lang="zh-CN" altLang="en-US" dirty="0" smtClean="0"/>
              <a:t>规范中，当引入</a:t>
            </a:r>
            <a:r>
              <a:rPr lang="en-US" altLang="zh-CN" dirty="0" smtClean="0"/>
              <a:t>A,B,C,D,E,F</a:t>
            </a:r>
            <a:r>
              <a:rPr lang="zh-CN" altLang="en-US" dirty="0" smtClean="0"/>
              <a:t>的时候， 这些模块内部的内容已经被浏览器执行了。即便还没有被使用他的模块真正用到。这个就是</a:t>
            </a:r>
            <a:r>
              <a:rPr lang="en-US" altLang="zh-CN" dirty="0" smtClean="0"/>
              <a:t>AMD</a:t>
            </a:r>
            <a:r>
              <a:rPr lang="zh-CN" altLang="en-US" dirty="0" smtClean="0"/>
              <a:t> 的依赖前置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t>2017/11/28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t>9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713113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>
                <a:solidFill>
                  <a:srgbClr val="212121"/>
                </a:solidFill>
              </a:defRPr>
            </a:lvl1pPr>
            <a:lvl2pPr>
              <a:defRPr sz="2000">
                <a:solidFill>
                  <a:srgbClr val="474747"/>
                </a:solidFill>
              </a:defRPr>
            </a:lvl2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>
                <a:sym typeface="Calibri" pitchFamily="34" charset="0"/>
              </a:rPr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 smtClean="0">
                <a:sym typeface="Calibri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 smtClean="0">
                <a:sym typeface="Calibri" pitchFamily="34" charset="0"/>
              </a:rPr>
              <a:t>单击此处编辑母版文本样式</a:t>
            </a:r>
          </a:p>
          <a:p>
            <a:pPr lvl="1"/>
            <a:r>
              <a:rPr lang="zh-CN" altLang="zh-CN" smtClean="0">
                <a:sym typeface="Calibri" pitchFamily="34" charset="0"/>
              </a:rPr>
              <a:t>第二级</a:t>
            </a:r>
          </a:p>
          <a:p>
            <a:pPr lvl="2"/>
            <a:r>
              <a:rPr lang="zh-CN" altLang="zh-CN" smtClean="0">
                <a:sym typeface="Calibri" pitchFamily="34" charset="0"/>
              </a:rPr>
              <a:t>第三级</a:t>
            </a:r>
          </a:p>
          <a:p>
            <a:pPr lvl="3"/>
            <a:r>
              <a:rPr lang="zh-CN" altLang="zh-CN" smtClean="0">
                <a:sym typeface="Calibri" pitchFamily="34" charset="0"/>
              </a:rPr>
              <a:t>第四级</a:t>
            </a:r>
          </a:p>
          <a:p>
            <a:pPr lvl="4"/>
            <a:r>
              <a:rPr lang="zh-CN" altLang="zh-CN" smtClean="0">
                <a:sym typeface="Calibri" pitchFamily="34" charset="0"/>
              </a:rPr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+mj-lt"/>
          <a:ea typeface="+mj-ea"/>
          <a:cs typeface="+mj-cs"/>
          <a:sym typeface="Calibri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微软雅黑" pitchFamily="34" charset="-122"/>
          <a:ea typeface="微软雅黑" pitchFamily="34" charset="-122"/>
          <a:sym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微软雅黑" pitchFamily="34" charset="-122"/>
          <a:ea typeface="微软雅黑" pitchFamily="34" charset="-122"/>
          <a:sym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微软雅黑" pitchFamily="34" charset="-122"/>
          <a:ea typeface="微软雅黑" pitchFamily="34" charset="-122"/>
          <a:sym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微软雅黑" pitchFamily="34" charset="-122"/>
          <a:ea typeface="微软雅黑" pitchFamily="34" charset="-122"/>
          <a:sym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微软雅黑" pitchFamily="34" charset="-122"/>
          <a:ea typeface="微软雅黑" pitchFamily="34" charset="-122"/>
          <a:sym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微软雅黑" pitchFamily="34" charset="-122"/>
          <a:ea typeface="微软雅黑" pitchFamily="34" charset="-122"/>
          <a:sym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微软雅黑" pitchFamily="34" charset="-122"/>
          <a:ea typeface="微软雅黑" pitchFamily="34" charset="-122"/>
          <a:sym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微软雅黑" pitchFamily="34" charset="-122"/>
          <a:ea typeface="微软雅黑" pitchFamily="34" charset="-122"/>
          <a:sym typeface="Calibri" pitchFamily="34" charset="0"/>
        </a:defRPr>
      </a:lvl9pPr>
    </p:titleStyle>
    <p:bodyStyle>
      <a:lvl1pPr marL="342900" indent="-342900" algn="l" defTabSz="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000" b="1">
          <a:solidFill>
            <a:srgbClr val="474747"/>
          </a:solidFill>
          <a:latin typeface="+mn-lt"/>
          <a:ea typeface="+mn-ea"/>
          <a:cs typeface="+mn-cs"/>
          <a:sym typeface="Calibri" pitchFamily="34" charset="0"/>
        </a:defRPr>
      </a:lvl1pPr>
      <a:lvl2pPr marL="742950" indent="-285750" algn="l" defTabSz="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1500" b="1">
          <a:solidFill>
            <a:srgbClr val="212121"/>
          </a:solidFill>
          <a:latin typeface="+mn-lt"/>
          <a:ea typeface="+mn-ea"/>
          <a:sym typeface="Calibri" pitchFamily="34" charset="0"/>
        </a:defRPr>
      </a:lvl2pPr>
      <a:lvl3pPr marL="1143000" indent="-228600" algn="l" defTabSz="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500" b="1">
          <a:solidFill>
            <a:srgbClr val="212121"/>
          </a:solidFill>
          <a:latin typeface="+mn-lt"/>
          <a:ea typeface="+mn-ea"/>
          <a:sym typeface="Calibri" pitchFamily="34" charset="0"/>
        </a:defRPr>
      </a:lvl3pPr>
      <a:lvl4pPr marL="1600200" indent="-228600" algn="l" defTabSz="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1500" b="1">
          <a:solidFill>
            <a:srgbClr val="212121"/>
          </a:solidFill>
          <a:latin typeface="+mn-lt"/>
          <a:ea typeface="+mn-ea"/>
          <a:sym typeface="Calibri" pitchFamily="34" charset="0"/>
        </a:defRPr>
      </a:lvl4pPr>
      <a:lvl5pPr marL="2057400" indent="-228600" algn="l" defTabSz="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1500" b="1">
          <a:solidFill>
            <a:srgbClr val="212121"/>
          </a:solidFill>
          <a:latin typeface="+mn-lt"/>
          <a:ea typeface="+mn-ea"/>
          <a:sym typeface="Calibri" pitchFamily="34" charset="0"/>
        </a:defRPr>
      </a:lvl5pPr>
      <a:lvl6pPr marL="2514600" indent="-228600" algn="l" defTabSz="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1500" b="1">
          <a:solidFill>
            <a:srgbClr val="212121"/>
          </a:solidFill>
          <a:latin typeface="+mn-lt"/>
          <a:ea typeface="+mn-ea"/>
          <a:sym typeface="Calibri" pitchFamily="34" charset="0"/>
        </a:defRPr>
      </a:lvl6pPr>
      <a:lvl7pPr marL="2971800" indent="-228600" algn="l" defTabSz="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1500" b="1">
          <a:solidFill>
            <a:srgbClr val="212121"/>
          </a:solidFill>
          <a:latin typeface="+mn-lt"/>
          <a:ea typeface="+mn-ea"/>
          <a:sym typeface="Calibri" pitchFamily="34" charset="0"/>
        </a:defRPr>
      </a:lvl7pPr>
      <a:lvl8pPr marL="3429000" indent="-228600" algn="l" defTabSz="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1500" b="1">
          <a:solidFill>
            <a:srgbClr val="212121"/>
          </a:solidFill>
          <a:latin typeface="+mn-lt"/>
          <a:ea typeface="+mn-ea"/>
          <a:sym typeface="Calibri" pitchFamily="34" charset="0"/>
        </a:defRPr>
      </a:lvl8pPr>
      <a:lvl9pPr marL="3886200" indent="-228600" algn="l" defTabSz="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1500" b="1">
          <a:solidFill>
            <a:srgbClr val="212121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5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1"/>
          <p:cNvSpPr>
            <a:spLocks noGrp="1"/>
          </p:cNvSpPr>
          <p:nvPr>
            <p:ph type="title"/>
          </p:nvPr>
        </p:nvSpPr>
        <p:spPr>
          <a:xfrm>
            <a:off x="479425" y="1550988"/>
            <a:ext cx="8229600" cy="857250"/>
          </a:xfrm>
        </p:spPr>
        <p:txBody>
          <a:bodyPr/>
          <a:lstStyle/>
          <a:p>
            <a:r>
              <a:rPr lang="zh-CN" altLang="en-US" dirty="0" smtClean="0"/>
              <a:t>模块化开发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57200" y="2284413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CSS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 模块化</a:t>
            </a:r>
            <a:endParaRPr lang="en-US" altLang="zh-CN" sz="2000" b="1" dirty="0">
              <a:solidFill>
                <a:srgbClr val="C9394A"/>
              </a:solidFill>
              <a:latin typeface="+mn-lt"/>
              <a:ea typeface="+mn-ea"/>
              <a:sym typeface="Calibri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7200" y="1779588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</a:rPr>
              <a:t>JS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</a:rPr>
              <a:t> 模块化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4935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0.25 L -5.55556E-7 -1.23457E-6 " pathEditMode="relative" rAng="0" ptsTypes="AA">
                                      <p:cBhvr>
                                        <p:cTn id="6" dur="500" spd="-100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CMD</a:t>
            </a:r>
            <a:endParaRPr lang="en-US" dirty="0"/>
          </a:p>
        </p:txBody>
      </p:sp>
      <p:sp>
        <p:nvSpPr>
          <p:cNvPr id="4" name="文本框 1"/>
          <p:cNvSpPr txBox="1"/>
          <p:nvPr/>
        </p:nvSpPr>
        <p:spPr>
          <a:xfrm>
            <a:off x="498550" y="1419622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Common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 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Module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 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Definition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  <a:sym typeface="Calibri" pitchFamily="34" charset="0"/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498550" y="1819672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一个文件为一个模块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  <a:sym typeface="Calibri" pitchFamily="34" charset="0"/>
            </a:endParaRPr>
          </a:p>
        </p:txBody>
      </p:sp>
      <p:sp>
        <p:nvSpPr>
          <p:cNvPr id="6" name="文本框 1"/>
          <p:cNvSpPr txBox="1"/>
          <p:nvPr/>
        </p:nvSpPr>
        <p:spPr>
          <a:xfrm>
            <a:off x="486758" y="2244214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使用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define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 来定义一个模块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  <a:sym typeface="Calibri" pitchFamily="34" charset="0"/>
            </a:endParaRPr>
          </a:p>
        </p:txBody>
      </p:sp>
      <p:sp>
        <p:nvSpPr>
          <p:cNvPr id="7" name="文本框 1"/>
          <p:cNvSpPr txBox="1"/>
          <p:nvPr/>
        </p:nvSpPr>
        <p:spPr>
          <a:xfrm>
            <a:off x="498550" y="2668757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使用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require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 来加载一个模块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  <a:sym typeface="Calibri" pitchFamily="34" charset="0"/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498550" y="3117792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 err="1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SeaJS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  <a:sym typeface="Calibri" pitchFamily="34" charset="0"/>
            </a:endParaRPr>
          </a:p>
        </p:txBody>
      </p:sp>
      <p:sp>
        <p:nvSpPr>
          <p:cNvPr id="9" name="文本框 1"/>
          <p:cNvSpPr txBox="1"/>
          <p:nvPr/>
        </p:nvSpPr>
        <p:spPr>
          <a:xfrm>
            <a:off x="498550" y="3566827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尽可能懒执行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  <a:sym typeface="Calibri" pitchFamily="34" charset="0"/>
            </a:endParaRPr>
          </a:p>
        </p:txBody>
      </p:sp>
      <p:sp>
        <p:nvSpPr>
          <p:cNvPr id="10" name="文本框 1"/>
          <p:cNvSpPr txBox="1"/>
          <p:nvPr/>
        </p:nvSpPr>
        <p:spPr>
          <a:xfrm>
            <a:off x="486758" y="4008260"/>
            <a:ext cx="822960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https://</a:t>
            </a:r>
            <a:r>
              <a:rPr lang="en-US" altLang="zh-CN" sz="2000" b="1" dirty="0" err="1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github.com</a:t>
            </a:r>
            <a:r>
              <a:rPr lang="en-US" altLang="zh-CN" sz="2000" b="1" dirty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/</a:t>
            </a:r>
            <a:r>
              <a:rPr lang="en-US" altLang="zh-CN" sz="2000" b="1" dirty="0" err="1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cmdjs</a:t>
            </a:r>
            <a:r>
              <a:rPr lang="en-US" altLang="zh-CN" sz="2000" b="1" dirty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/specification/blob/master/draft/</a:t>
            </a:r>
            <a:r>
              <a:rPr lang="en-US" altLang="zh-CN" sz="2000" b="1" dirty="0" err="1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module.md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11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CMD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00" y="1080064"/>
            <a:ext cx="5435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84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MD</a:t>
            </a:r>
            <a:endParaRPr lang="en-US" dirty="0"/>
          </a:p>
        </p:txBody>
      </p:sp>
      <p:sp>
        <p:nvSpPr>
          <p:cNvPr id="4" name="文本框 1"/>
          <p:cNvSpPr txBox="1"/>
          <p:nvPr/>
        </p:nvSpPr>
        <p:spPr>
          <a:xfrm>
            <a:off x="498550" y="1419622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Universal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 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Module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 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Definition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  <a:sym typeface="Calibri" pitchFamily="34" charset="0"/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502354" y="1849932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通用解决方案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  <a:sym typeface="Calibri" pitchFamily="34" charset="0"/>
            </a:endParaRPr>
          </a:p>
        </p:txBody>
      </p:sp>
      <p:sp>
        <p:nvSpPr>
          <p:cNvPr id="6" name="文本框 1"/>
          <p:cNvSpPr txBox="1"/>
          <p:nvPr/>
        </p:nvSpPr>
        <p:spPr>
          <a:xfrm>
            <a:off x="486758" y="2280242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三个步奏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  <a:sym typeface="Calibri" pitchFamily="34" charset="0"/>
            </a:endParaRPr>
          </a:p>
        </p:txBody>
      </p:sp>
      <p:sp>
        <p:nvSpPr>
          <p:cNvPr id="7" name="文本框 1"/>
          <p:cNvSpPr txBox="1"/>
          <p:nvPr/>
        </p:nvSpPr>
        <p:spPr>
          <a:xfrm>
            <a:off x="864778" y="3134810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判断是否支持 </a:t>
            </a:r>
            <a:r>
              <a:rPr lang="en-US" altLang="zh-CN" sz="2000" b="1" dirty="0" err="1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CommonJS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  <a:sym typeface="Calibri" pitchFamily="34" charset="0"/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864778" y="2740812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判断是否支持 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AMD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  <a:sym typeface="Calibri" pitchFamily="34" charset="0"/>
            </a:endParaRPr>
          </a:p>
        </p:txBody>
      </p:sp>
      <p:sp>
        <p:nvSpPr>
          <p:cNvPr id="9" name="文本框 1"/>
          <p:cNvSpPr txBox="1"/>
          <p:nvPr/>
        </p:nvSpPr>
        <p:spPr>
          <a:xfrm>
            <a:off x="864778" y="3534860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如果都没有 使用全局变量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5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411510"/>
            <a:ext cx="6174573" cy="426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5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ESM</a:t>
            </a:r>
            <a:endParaRPr lang="en-US" dirty="0"/>
          </a:p>
        </p:txBody>
      </p:sp>
      <p:sp>
        <p:nvSpPr>
          <p:cNvPr id="10" name="文本框 1"/>
          <p:cNvSpPr txBox="1"/>
          <p:nvPr/>
        </p:nvSpPr>
        <p:spPr>
          <a:xfrm>
            <a:off x="498550" y="1419622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 err="1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EcmaScript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 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Module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  <a:sym typeface="Calibri" pitchFamily="34" charset="0"/>
            </a:endParaRPr>
          </a:p>
        </p:txBody>
      </p:sp>
      <p:sp>
        <p:nvSpPr>
          <p:cNvPr id="11" name="文本框 1"/>
          <p:cNvSpPr txBox="1"/>
          <p:nvPr/>
        </p:nvSpPr>
        <p:spPr>
          <a:xfrm>
            <a:off x="498550" y="1855002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一个文件一个模块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  <a:sym typeface="Calibri" pitchFamily="34" charset="0"/>
            </a:endParaRPr>
          </a:p>
        </p:txBody>
      </p:sp>
      <p:sp>
        <p:nvSpPr>
          <p:cNvPr id="12" name="文本框 1"/>
          <p:cNvSpPr txBox="1"/>
          <p:nvPr/>
        </p:nvSpPr>
        <p:spPr>
          <a:xfrm>
            <a:off x="498550" y="2290382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e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xport / import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  <a:sym typeface="Calibri" pitchFamily="34" charset="0"/>
            </a:endParaRPr>
          </a:p>
        </p:txBody>
      </p:sp>
      <p:sp>
        <p:nvSpPr>
          <p:cNvPr id="13" name="文本框 1"/>
          <p:cNvSpPr txBox="1"/>
          <p:nvPr/>
        </p:nvSpPr>
        <p:spPr>
          <a:xfrm>
            <a:off x="500684" y="2725762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import</a:t>
            </a:r>
            <a:r>
              <a:rPr lang="en-US" altLang="zh-CN" sz="2000" b="1" dirty="0" smtClean="0">
                <a:solidFill>
                  <a:srgbClr val="474747"/>
                </a:solidFill>
                <a:latin typeface="Arial Unicode MS" charset="0"/>
                <a:ea typeface="Arial Unicode MS" charset="0"/>
                <a:cs typeface="Arial Unicode MS" charset="0"/>
                <a:sym typeface="Calibri" pitchFamily="34" charset="0"/>
              </a:rPr>
              <a:t>()</a:t>
            </a:r>
            <a:endParaRPr lang="en-US" altLang="zh-CN" sz="2000" b="1" dirty="0">
              <a:solidFill>
                <a:srgbClr val="474747"/>
              </a:solidFill>
              <a:latin typeface="Arial Unicode MS" charset="0"/>
              <a:ea typeface="Arial Unicode MS" charset="0"/>
              <a:cs typeface="Arial Unicode MS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33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ESM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872" y="1063625"/>
            <a:ext cx="5608255" cy="359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7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938684"/>
            <a:ext cx="4495800" cy="2463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938684"/>
            <a:ext cx="36195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94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843558"/>
            <a:ext cx="66548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1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483518"/>
            <a:ext cx="6624736" cy="418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4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/>
          <p:cNvSpPr txBox="1"/>
          <p:nvPr/>
        </p:nvSpPr>
        <p:spPr>
          <a:xfrm>
            <a:off x="498550" y="1419622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AMD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 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(</a:t>
            </a:r>
            <a:r>
              <a:rPr lang="en-US" altLang="zh-CN" sz="2000" b="1" dirty="0" err="1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R</a:t>
            </a:r>
            <a:r>
              <a:rPr lang="en-US" altLang="zh-CN" sz="2000" b="1" dirty="0" err="1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equireJS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)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  <a:sym typeface="Calibri" pitchFamily="34" charset="0"/>
            </a:endParaRPr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/>
          <a:lstStyle/>
          <a:p>
            <a:r>
              <a:rPr lang="en-US" altLang="zh-CN" dirty="0" err="1" smtClean="0"/>
              <a:t>Webpack</a:t>
            </a:r>
            <a:r>
              <a:rPr lang="zh-CN" altLang="en-US" dirty="0" smtClean="0"/>
              <a:t> 支持</a:t>
            </a:r>
            <a:endParaRPr lang="en-US" dirty="0"/>
          </a:p>
        </p:txBody>
      </p:sp>
      <p:sp>
        <p:nvSpPr>
          <p:cNvPr id="6" name="文本框 1"/>
          <p:cNvSpPr txBox="1"/>
          <p:nvPr/>
        </p:nvSpPr>
        <p:spPr>
          <a:xfrm>
            <a:off x="498550" y="1835864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ES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 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Modules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 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(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推荐的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)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  <a:sym typeface="Calibri" pitchFamily="34" charset="0"/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512836" y="2252106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 err="1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CommonJS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26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05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3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</a:t>
            </a:r>
            <a:r>
              <a:rPr lang="en-US" altLang="zh-CN" dirty="0" smtClean="0"/>
              <a:t>S</a:t>
            </a:r>
            <a:r>
              <a:rPr lang="zh-CN" altLang="en-US" dirty="0" smtClean="0"/>
              <a:t> 模块化</a:t>
            </a:r>
            <a:endParaRPr lang="en-US" dirty="0"/>
          </a:p>
        </p:txBody>
      </p:sp>
      <p:sp>
        <p:nvSpPr>
          <p:cNvPr id="6" name="文本框 1"/>
          <p:cNvSpPr txBox="1"/>
          <p:nvPr/>
        </p:nvSpPr>
        <p:spPr>
          <a:xfrm>
            <a:off x="457200" y="1275606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CSS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 设计模式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  <a:sym typeface="Calibri" pitchFamily="34" charset="0"/>
            </a:endParaRPr>
          </a:p>
        </p:txBody>
      </p:sp>
      <p:sp>
        <p:nvSpPr>
          <p:cNvPr id="7" name="文本框 1"/>
          <p:cNvSpPr txBox="1"/>
          <p:nvPr/>
        </p:nvSpPr>
        <p:spPr>
          <a:xfrm>
            <a:off x="914400" y="1687612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OOCSS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  <a:sym typeface="Calibri" pitchFamily="34" charset="0"/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914400" y="2087662"/>
            <a:ext cx="82296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defRPr/>
            </a:pP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SMACSS</a:t>
            </a:r>
            <a:endParaRPr lang="en-US" sz="2000" b="1" dirty="0">
              <a:latin typeface="Arial" pitchFamily="34" charset="0"/>
            </a:endParaRPr>
          </a:p>
        </p:txBody>
      </p:sp>
      <p:sp>
        <p:nvSpPr>
          <p:cNvPr id="9" name="文本框 1"/>
          <p:cNvSpPr txBox="1"/>
          <p:nvPr/>
        </p:nvSpPr>
        <p:spPr>
          <a:xfrm>
            <a:off x="914400" y="2487712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Atomic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 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CSS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  <a:sym typeface="Calibri" pitchFamily="34" charset="0"/>
            </a:endParaRPr>
          </a:p>
        </p:txBody>
      </p:sp>
      <p:sp>
        <p:nvSpPr>
          <p:cNvPr id="10" name="文本框 1"/>
          <p:cNvSpPr txBox="1"/>
          <p:nvPr/>
        </p:nvSpPr>
        <p:spPr>
          <a:xfrm>
            <a:off x="914400" y="2887762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MCSS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  <a:sym typeface="Calibri" pitchFamily="34" charset="0"/>
            </a:endParaRPr>
          </a:p>
        </p:txBody>
      </p:sp>
      <p:sp>
        <p:nvSpPr>
          <p:cNvPr id="11" name="文本框 1"/>
          <p:cNvSpPr txBox="1"/>
          <p:nvPr/>
        </p:nvSpPr>
        <p:spPr>
          <a:xfrm>
            <a:off x="914400" y="3287752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AMCSS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  <a:sym typeface="Calibri" pitchFamily="34" charset="0"/>
            </a:endParaRPr>
          </a:p>
        </p:txBody>
      </p:sp>
      <p:sp>
        <p:nvSpPr>
          <p:cNvPr id="12" name="文本框 1"/>
          <p:cNvSpPr txBox="1"/>
          <p:nvPr/>
        </p:nvSpPr>
        <p:spPr>
          <a:xfrm>
            <a:off x="914400" y="3687742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BEM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  <a:sym typeface="Calibri" pitchFamily="34" charset="0"/>
            </a:endParaRPr>
          </a:p>
        </p:txBody>
      </p:sp>
      <p:sp>
        <p:nvSpPr>
          <p:cNvPr id="13" name="文本框 1"/>
          <p:cNvSpPr txBox="1"/>
          <p:nvPr/>
        </p:nvSpPr>
        <p:spPr>
          <a:xfrm>
            <a:off x="460046" y="4087732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CSS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 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Modules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22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OOCSS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" y="1203598"/>
            <a:ext cx="9144000" cy="33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1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>
                <a:solidFill>
                  <a:srgbClr val="C9394A"/>
                </a:solidFill>
              </a:rPr>
              <a:t>SMACSS</a:t>
            </a:r>
            <a:endParaRPr lang="en-US" dirty="0">
              <a:solidFill>
                <a:srgbClr val="C9394A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419622"/>
            <a:ext cx="7620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3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>
                <a:solidFill>
                  <a:srgbClr val="C9394A"/>
                </a:solidFill>
              </a:rPr>
              <a:t>Atomic</a:t>
            </a:r>
            <a:r>
              <a:rPr lang="zh-CN" altLang="en-US" sz="3200" dirty="0" smtClean="0">
                <a:solidFill>
                  <a:srgbClr val="C9394A"/>
                </a:solidFill>
              </a:rPr>
              <a:t> </a:t>
            </a:r>
            <a:r>
              <a:rPr lang="en-US" altLang="zh-CN" sz="3200" dirty="0" smtClean="0">
                <a:solidFill>
                  <a:srgbClr val="C9394A"/>
                </a:solidFill>
              </a:rPr>
              <a:t>CSS</a:t>
            </a:r>
            <a:endParaRPr lang="en-US" dirty="0">
              <a:solidFill>
                <a:srgbClr val="C9394A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491630"/>
            <a:ext cx="7620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9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>
                <a:solidFill>
                  <a:srgbClr val="C9394A"/>
                </a:solidFill>
              </a:rPr>
              <a:t>MCSS</a:t>
            </a:r>
            <a:endParaRPr lang="en-US" dirty="0">
              <a:solidFill>
                <a:srgbClr val="C9394A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275606"/>
            <a:ext cx="7620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4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>
                <a:solidFill>
                  <a:srgbClr val="C9394A"/>
                </a:solidFill>
              </a:rPr>
              <a:t>AMCSS</a:t>
            </a:r>
            <a:endParaRPr lang="en-US" dirty="0">
              <a:solidFill>
                <a:srgbClr val="C9394A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419622"/>
            <a:ext cx="7620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0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C9394A"/>
                </a:solidFill>
              </a:rPr>
              <a:t>BEM</a:t>
            </a:r>
            <a:endParaRPr lang="en-US" dirty="0">
              <a:solidFill>
                <a:srgbClr val="C9394A"/>
              </a:solidFill>
            </a:endParaRPr>
          </a:p>
        </p:txBody>
      </p:sp>
      <p:sp>
        <p:nvSpPr>
          <p:cNvPr id="3" name="文本框 1"/>
          <p:cNvSpPr txBox="1"/>
          <p:nvPr/>
        </p:nvSpPr>
        <p:spPr>
          <a:xfrm>
            <a:off x="457200" y="1275606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 smtClean="0">
                <a:solidFill>
                  <a:srgbClr val="C9394A"/>
                </a:solidFill>
                <a:latin typeface="+mn-lt"/>
                <a:ea typeface="+mn-ea"/>
                <a:sym typeface="Calibri" pitchFamily="34" charset="0"/>
              </a:rPr>
              <a:t>Block</a:t>
            </a:r>
            <a:endParaRPr lang="en-US" altLang="zh-CN" sz="2000" b="1" dirty="0">
              <a:solidFill>
                <a:srgbClr val="C9394A"/>
              </a:solidFill>
              <a:latin typeface="+mn-lt"/>
              <a:ea typeface="+mn-ea"/>
              <a:sym typeface="Calibri" pitchFamily="34" charset="0"/>
            </a:endParaRPr>
          </a:p>
        </p:txBody>
      </p:sp>
      <p:sp>
        <p:nvSpPr>
          <p:cNvPr id="4" name="文本框 1"/>
          <p:cNvSpPr txBox="1"/>
          <p:nvPr/>
        </p:nvSpPr>
        <p:spPr>
          <a:xfrm>
            <a:off x="437848" y="2062243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 smtClean="0">
                <a:solidFill>
                  <a:srgbClr val="C9394A"/>
                </a:solidFill>
                <a:latin typeface="+mn-lt"/>
                <a:ea typeface="+mn-ea"/>
                <a:sym typeface="Calibri" pitchFamily="34" charset="0"/>
              </a:rPr>
              <a:t>Element</a:t>
            </a:r>
            <a:endParaRPr lang="en-US" altLang="zh-CN" sz="2000" b="1" dirty="0">
              <a:solidFill>
                <a:srgbClr val="C9394A"/>
              </a:solidFill>
              <a:latin typeface="+mn-lt"/>
              <a:ea typeface="+mn-ea"/>
              <a:sym typeface="Calibri" pitchFamily="34" charset="0"/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457200" y="2848880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 smtClean="0">
                <a:solidFill>
                  <a:srgbClr val="C9394A"/>
                </a:solidFill>
                <a:latin typeface="+mn-lt"/>
                <a:ea typeface="+mn-ea"/>
                <a:sym typeface="Calibri" pitchFamily="34" charset="0"/>
              </a:rPr>
              <a:t>Modifier</a:t>
            </a:r>
            <a:endParaRPr lang="en-US" altLang="zh-CN" sz="2000" b="1" dirty="0">
              <a:solidFill>
                <a:srgbClr val="C9394A"/>
              </a:solidFill>
              <a:latin typeface="+mn-lt"/>
              <a:ea typeface="+mn-ea"/>
              <a:sym typeface="Calibri" pitchFamily="34" charset="0"/>
            </a:endParaRPr>
          </a:p>
        </p:txBody>
      </p:sp>
      <p:sp>
        <p:nvSpPr>
          <p:cNvPr id="6" name="文本框 1"/>
          <p:cNvSpPr txBox="1"/>
          <p:nvPr/>
        </p:nvSpPr>
        <p:spPr>
          <a:xfrm>
            <a:off x="893161" y="1668925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h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eader, container, menu, checkbox, input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  <a:sym typeface="Calibri" pitchFamily="34" charset="0"/>
            </a:endParaRPr>
          </a:p>
        </p:txBody>
      </p:sp>
      <p:sp>
        <p:nvSpPr>
          <p:cNvPr id="7" name="文本框 1"/>
          <p:cNvSpPr txBox="1"/>
          <p:nvPr/>
        </p:nvSpPr>
        <p:spPr>
          <a:xfrm>
            <a:off x="893161" y="2448830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m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enu item, list item, checkbox caption, head title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  <a:sym typeface="Calibri" pitchFamily="34" charset="0"/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888617" y="3260886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d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isabled, highlighted, checked, fixed, size big, </a:t>
            </a:r>
            <a:r>
              <a:rPr lang="en-US" altLang="zh-CN" sz="2000" b="1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color </a:t>
            </a:r>
            <a:r>
              <a:rPr lang="en-US" altLang="zh-CN" sz="2000" b="1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red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87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411510"/>
            <a:ext cx="5295900" cy="2463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56" y="1059582"/>
            <a:ext cx="7383862" cy="391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80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/>
          <a:lstStyle/>
          <a:p>
            <a:r>
              <a:rPr lang="en-US" dirty="0" smtClean="0">
                <a:solidFill>
                  <a:srgbClr val="C9394A"/>
                </a:solidFill>
              </a:rPr>
              <a:t>CSS Modules</a:t>
            </a:r>
            <a:endParaRPr lang="en-US" dirty="0">
              <a:solidFill>
                <a:srgbClr val="C9394A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0" y="1275606"/>
            <a:ext cx="7188200" cy="99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00" y="3003798"/>
            <a:ext cx="3556000" cy="1104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1945" y="3003798"/>
            <a:ext cx="33782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19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/>
          <a:lstStyle/>
          <a:p>
            <a:r>
              <a:rPr lang="en-US" dirty="0" err="1" smtClean="0">
                <a:solidFill>
                  <a:srgbClr val="C9394A"/>
                </a:solidFill>
              </a:rPr>
              <a:t>Webpack</a:t>
            </a:r>
            <a:endParaRPr lang="en-US" dirty="0">
              <a:solidFill>
                <a:srgbClr val="C9394A"/>
              </a:solidFill>
            </a:endParaRPr>
          </a:p>
        </p:txBody>
      </p:sp>
      <p:sp>
        <p:nvSpPr>
          <p:cNvPr id="6" name="文本框 1"/>
          <p:cNvSpPr txBox="1"/>
          <p:nvPr/>
        </p:nvSpPr>
        <p:spPr>
          <a:xfrm>
            <a:off x="457200" y="1419622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 err="1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css-loader?modules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  <a:sym typeface="Calibri" pitchFamily="34" charset="0"/>
            </a:endParaRPr>
          </a:p>
        </p:txBody>
      </p:sp>
      <p:sp>
        <p:nvSpPr>
          <p:cNvPr id="10" name="文本框 1"/>
          <p:cNvSpPr txBox="1"/>
          <p:nvPr/>
        </p:nvSpPr>
        <p:spPr>
          <a:xfrm>
            <a:off x="457200" y="1882214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:local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  <a:sym typeface="Calibri" pitchFamily="34" charset="0"/>
            </a:endParaRPr>
          </a:p>
        </p:txBody>
      </p:sp>
      <p:sp>
        <p:nvSpPr>
          <p:cNvPr id="11" name="文本框 1"/>
          <p:cNvSpPr txBox="1"/>
          <p:nvPr/>
        </p:nvSpPr>
        <p:spPr>
          <a:xfrm>
            <a:off x="457200" y="2344806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:global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  <a:sym typeface="Calibri" pitchFamily="34" charset="0"/>
            </a:endParaRPr>
          </a:p>
        </p:txBody>
      </p:sp>
      <p:sp>
        <p:nvSpPr>
          <p:cNvPr id="15" name="文本框 1"/>
          <p:cNvSpPr txBox="1"/>
          <p:nvPr/>
        </p:nvSpPr>
        <p:spPr>
          <a:xfrm>
            <a:off x="457200" y="2799705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composing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938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1"/>
          <p:cNvSpPr>
            <a:spLocks noGrp="1"/>
          </p:cNvSpPr>
          <p:nvPr>
            <p:ph type="title"/>
          </p:nvPr>
        </p:nvSpPr>
        <p:spPr>
          <a:xfrm>
            <a:off x="479425" y="1550988"/>
            <a:ext cx="8229600" cy="857250"/>
          </a:xfrm>
        </p:spPr>
        <p:txBody>
          <a:bodyPr/>
          <a:lstStyle/>
          <a:p>
            <a:r>
              <a:rPr lang="en-US" altLang="zh-CN" dirty="0" smtClean="0"/>
              <a:t>JS</a:t>
            </a:r>
            <a:r>
              <a:rPr lang="zh-CN" altLang="en-US" dirty="0" smtClean="0"/>
              <a:t> 模块化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59546" y="2328267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COMMONJS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  <a:sym typeface="Calibri" pitchFamily="34" charset="0"/>
            </a:endParaRPr>
          </a:p>
        </p:txBody>
      </p:sp>
      <p:sp>
        <p:nvSpPr>
          <p:cNvPr id="9" name="文本框 5"/>
          <p:cNvSpPr txBox="1"/>
          <p:nvPr/>
        </p:nvSpPr>
        <p:spPr>
          <a:xfrm>
            <a:off x="479425" y="2840027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AMD/CMD/UMD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  <a:sym typeface="Calibri" pitchFamily="34" charset="0"/>
            </a:endParaRPr>
          </a:p>
        </p:txBody>
      </p:sp>
      <p:sp>
        <p:nvSpPr>
          <p:cNvPr id="10" name="文本框 5"/>
          <p:cNvSpPr txBox="1"/>
          <p:nvPr/>
        </p:nvSpPr>
        <p:spPr>
          <a:xfrm>
            <a:off x="479425" y="3351787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ES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 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6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 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module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  <a:sym typeface="Calibri" pitchFamily="34" charset="0"/>
            </a:endParaRPr>
          </a:p>
        </p:txBody>
      </p:sp>
      <p:sp>
        <p:nvSpPr>
          <p:cNvPr id="11" name="文本框 1"/>
          <p:cNvSpPr txBox="1"/>
          <p:nvPr/>
        </p:nvSpPr>
        <p:spPr>
          <a:xfrm>
            <a:off x="449863" y="1816507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命名空间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19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0.25 L -5.55556E-7 -1.23457E-6 " pathEditMode="relative" rAng="0" ptsTypes="AA">
                                      <p:cBhvr>
                                        <p:cTn id="6" dur="500" spd="-100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  <p:bldP spid="2" grpId="0"/>
      <p:bldP spid="9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命名空间</a:t>
            </a:r>
            <a:endParaRPr lang="en-US" dirty="0"/>
          </a:p>
        </p:txBody>
      </p:sp>
      <p:sp>
        <p:nvSpPr>
          <p:cNvPr id="4" name="文本框 1"/>
          <p:cNvSpPr txBox="1"/>
          <p:nvPr/>
        </p:nvSpPr>
        <p:spPr>
          <a:xfrm>
            <a:off x="449863" y="1816507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库名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.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类别名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.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方法名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  <a:sym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350" y="2499742"/>
            <a:ext cx="50673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3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YUI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06" y="1029832"/>
            <a:ext cx="5791200" cy="3213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176" y="1707654"/>
            <a:ext cx="5616624" cy="318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4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CommonJS</a:t>
            </a:r>
            <a:endParaRPr lang="en-US" dirty="0"/>
          </a:p>
        </p:txBody>
      </p:sp>
      <p:sp>
        <p:nvSpPr>
          <p:cNvPr id="4" name="文本框 1"/>
          <p:cNvSpPr txBox="1"/>
          <p:nvPr/>
        </p:nvSpPr>
        <p:spPr>
          <a:xfrm>
            <a:off x="460292" y="1563638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Modules/1.1.1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  <a:sym typeface="Calibri" pitchFamily="34" charset="0"/>
            </a:endParaRPr>
          </a:p>
        </p:txBody>
      </p:sp>
      <p:sp>
        <p:nvSpPr>
          <p:cNvPr id="6" name="文本框 1"/>
          <p:cNvSpPr txBox="1"/>
          <p:nvPr/>
        </p:nvSpPr>
        <p:spPr>
          <a:xfrm>
            <a:off x="460292" y="1978169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zh-CN" altLang="en-US" sz="2000" b="1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一个文件为一个模块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  <a:sym typeface="Calibri" pitchFamily="34" charset="0"/>
            </a:endParaRPr>
          </a:p>
        </p:txBody>
      </p:sp>
      <p:sp>
        <p:nvSpPr>
          <p:cNvPr id="7" name="文本框 1"/>
          <p:cNvSpPr txBox="1"/>
          <p:nvPr/>
        </p:nvSpPr>
        <p:spPr>
          <a:xfrm>
            <a:off x="448500" y="2392700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通过 </a:t>
            </a:r>
            <a:r>
              <a:rPr lang="en-US" altLang="zh-CN" sz="2000" b="1" dirty="0" err="1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module.exports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 暴露模块接口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  <a:sym typeface="Calibri" pitchFamily="34" charset="0"/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460292" y="2792750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通过 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require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 引入模块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  <a:sym typeface="Calibri" pitchFamily="34" charset="0"/>
            </a:endParaRPr>
          </a:p>
        </p:txBody>
      </p:sp>
      <p:sp>
        <p:nvSpPr>
          <p:cNvPr id="9" name="文本框 1"/>
          <p:cNvSpPr txBox="1"/>
          <p:nvPr/>
        </p:nvSpPr>
        <p:spPr>
          <a:xfrm>
            <a:off x="438588" y="3221762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zh-CN" altLang="en-US" sz="2000" b="1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同步执行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  <a:sym typeface="Calibri" pitchFamily="34" charset="0"/>
            </a:endParaRPr>
          </a:p>
        </p:txBody>
      </p:sp>
      <p:sp>
        <p:nvSpPr>
          <p:cNvPr id="10" name="文本框 1"/>
          <p:cNvSpPr txBox="1"/>
          <p:nvPr/>
        </p:nvSpPr>
        <p:spPr>
          <a:xfrm>
            <a:off x="438588" y="3655773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http://</a:t>
            </a:r>
            <a:r>
              <a:rPr lang="en-US" altLang="zh-CN" sz="2000" b="1" dirty="0" err="1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wiki.commonjs.org</a:t>
            </a:r>
            <a:r>
              <a:rPr lang="en-US" altLang="zh-CN" sz="2000" b="1" dirty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/wiki/Modules/1.1.1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28271" y="914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37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commonjs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1060987"/>
            <a:ext cx="58039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8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AMD</a:t>
            </a:r>
            <a:endParaRPr lang="en-US" dirty="0"/>
          </a:p>
        </p:txBody>
      </p:sp>
      <p:sp>
        <p:nvSpPr>
          <p:cNvPr id="9" name="文本框 1"/>
          <p:cNvSpPr txBox="1"/>
          <p:nvPr/>
        </p:nvSpPr>
        <p:spPr>
          <a:xfrm>
            <a:off x="457200" y="1563638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 err="1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Async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 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Module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 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Definition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  <a:sym typeface="Calibri" pitchFamily="34" charset="0"/>
            </a:endParaRPr>
          </a:p>
        </p:txBody>
      </p:sp>
      <p:sp>
        <p:nvSpPr>
          <p:cNvPr id="10" name="文本框 1"/>
          <p:cNvSpPr txBox="1"/>
          <p:nvPr/>
        </p:nvSpPr>
        <p:spPr>
          <a:xfrm>
            <a:off x="457200" y="1980838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使用 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define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 定义模块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  <a:sym typeface="Calibri" pitchFamily="34" charset="0"/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457200" y="2399708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使用 </a:t>
            </a:r>
            <a:r>
              <a:rPr lang="en-US" altLang="zh-CN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require</a:t>
            </a: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 加载模块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  <a:sym typeface="Calibri" pitchFamily="34" charset="0"/>
            </a:endParaRPr>
          </a:p>
        </p:txBody>
      </p:sp>
      <p:sp>
        <p:nvSpPr>
          <p:cNvPr id="6" name="文本框 1"/>
          <p:cNvSpPr txBox="1"/>
          <p:nvPr/>
        </p:nvSpPr>
        <p:spPr>
          <a:xfrm>
            <a:off x="433228" y="3654584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https://</a:t>
            </a:r>
            <a:r>
              <a:rPr lang="en-US" altLang="zh-CN" sz="2000" b="1" dirty="0" err="1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github.com</a:t>
            </a:r>
            <a:r>
              <a:rPr lang="en-US" altLang="zh-CN" sz="2000" b="1" dirty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/</a:t>
            </a:r>
            <a:r>
              <a:rPr lang="en-US" altLang="zh-CN" sz="2000" b="1" dirty="0" err="1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amdjs</a:t>
            </a:r>
            <a:r>
              <a:rPr lang="en-US" altLang="zh-CN" sz="2000" b="1" dirty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/</a:t>
            </a:r>
            <a:r>
              <a:rPr lang="en-US" altLang="zh-CN" sz="2000" b="1" dirty="0" err="1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amdjs-api</a:t>
            </a:r>
            <a:r>
              <a:rPr lang="en-US" altLang="zh-CN" sz="2000" b="1" dirty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/wiki/AMD</a:t>
            </a:r>
          </a:p>
        </p:txBody>
      </p:sp>
      <p:sp>
        <p:nvSpPr>
          <p:cNvPr id="8" name="文本框 1"/>
          <p:cNvSpPr txBox="1"/>
          <p:nvPr/>
        </p:nvSpPr>
        <p:spPr>
          <a:xfrm>
            <a:off x="457200" y="2818516"/>
            <a:ext cx="82296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en-US" altLang="zh-CN" sz="2000" b="1" dirty="0" err="1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RequireJ</a:t>
            </a:r>
            <a:r>
              <a:rPr lang="en-US" altLang="zh-CN" sz="2000" b="1" dirty="0" err="1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S</a:t>
            </a:r>
            <a:endParaRPr lang="zh-CN" altLang="en-US" sz="2000" b="1" dirty="0" smtClean="0">
              <a:solidFill>
                <a:srgbClr val="474747"/>
              </a:solidFill>
              <a:latin typeface="+mn-lt"/>
              <a:ea typeface="+mn-ea"/>
              <a:sym typeface="Calibri" pitchFamily="34" charset="0"/>
            </a:endParaRPr>
          </a:p>
        </p:txBody>
      </p:sp>
      <p:sp>
        <p:nvSpPr>
          <p:cNvPr id="12" name="文本框 1"/>
          <p:cNvSpPr txBox="1"/>
          <p:nvPr/>
        </p:nvSpPr>
        <p:spPr>
          <a:xfrm>
            <a:off x="445408" y="3237384"/>
            <a:ext cx="822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buFont typeface="Arial" pitchFamily="34" charset="0"/>
              <a:buNone/>
              <a:defRPr/>
            </a:pPr>
            <a:r>
              <a:rPr lang="zh-CN" altLang="en-US" sz="2000" b="1" dirty="0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依赖</a:t>
            </a:r>
            <a:r>
              <a:rPr lang="zh-CN" altLang="en-US" sz="2000" b="1" smtClean="0">
                <a:solidFill>
                  <a:srgbClr val="474747"/>
                </a:solidFill>
                <a:latin typeface="+mn-lt"/>
                <a:ea typeface="+mn-ea"/>
                <a:sym typeface="Calibri" pitchFamily="34" charset="0"/>
              </a:rPr>
              <a:t>前置，提前执行</a:t>
            </a:r>
            <a:endParaRPr lang="en-US" altLang="zh-CN" sz="2000" b="1" dirty="0">
              <a:solidFill>
                <a:srgbClr val="474747"/>
              </a:solidFill>
              <a:latin typeface="+mn-lt"/>
              <a:ea typeface="+mn-ea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06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5" grpId="0"/>
      <p:bldP spid="6" grpId="0"/>
      <p:bldP spid="8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063625"/>
            <a:ext cx="4536504" cy="38189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5720" y="1707654"/>
            <a:ext cx="58928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9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ppt模板_讲师ppt模板20141215</Template>
  <TotalTime>8057</TotalTime>
  <Words>1849</Words>
  <Application>Microsoft Macintosh PowerPoint</Application>
  <PresentationFormat>On-screen Show (16:9)</PresentationFormat>
  <Paragraphs>202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 Unicode MS</vt:lpstr>
      <vt:lpstr>Calibri</vt:lpstr>
      <vt:lpstr>宋体</vt:lpstr>
      <vt:lpstr>微软雅黑</vt:lpstr>
      <vt:lpstr>Arial</vt:lpstr>
      <vt:lpstr>Office 主题​​</vt:lpstr>
      <vt:lpstr>模块化开发</vt:lpstr>
      <vt:lpstr>PowerPoint Presentation</vt:lpstr>
      <vt:lpstr>JS 模块化</vt:lpstr>
      <vt:lpstr>命名空间</vt:lpstr>
      <vt:lpstr>YUI</vt:lpstr>
      <vt:lpstr>CommonJS</vt:lpstr>
      <vt:lpstr>commonjs</vt:lpstr>
      <vt:lpstr>AMD</vt:lpstr>
      <vt:lpstr>AMD</vt:lpstr>
      <vt:lpstr>CMD</vt:lpstr>
      <vt:lpstr>CMD</vt:lpstr>
      <vt:lpstr>UMD</vt:lpstr>
      <vt:lpstr>PowerPoint Presentation</vt:lpstr>
      <vt:lpstr>ESM</vt:lpstr>
      <vt:lpstr>ESM</vt:lpstr>
      <vt:lpstr>PowerPoint Presentation</vt:lpstr>
      <vt:lpstr>PowerPoint Presentation</vt:lpstr>
      <vt:lpstr>PowerPoint Presentation</vt:lpstr>
      <vt:lpstr>Webpack 支持</vt:lpstr>
      <vt:lpstr>CSS 模块化</vt:lpstr>
      <vt:lpstr>OOCSS</vt:lpstr>
      <vt:lpstr>SMACSS</vt:lpstr>
      <vt:lpstr>Atomic CSS</vt:lpstr>
      <vt:lpstr>MCSS</vt:lpstr>
      <vt:lpstr>AMCSS</vt:lpstr>
      <vt:lpstr>BEM</vt:lpstr>
      <vt:lpstr>PowerPoint Presentation</vt:lpstr>
      <vt:lpstr>CSS Modules</vt:lpstr>
      <vt:lpstr>Webpack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大标题（30号）</dc:title>
  <dc:creator>ying yaoying</dc:creator>
  <cp:lastModifiedBy>Microsoft Office User</cp:lastModifiedBy>
  <cp:revision>123</cp:revision>
  <dcterms:created xsi:type="dcterms:W3CDTF">2016-05-10T03:26:00Z</dcterms:created>
  <dcterms:modified xsi:type="dcterms:W3CDTF">2017-11-28T09:11:43Z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2052-10.1.0.5777</vt:lpwstr>
  </property>
</Properties>
</file>